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8" r:id="rId3"/>
    <p:sldId id="264" r:id="rId4"/>
    <p:sldId id="260" r:id="rId5"/>
    <p:sldId id="265" r:id="rId6"/>
    <p:sldId id="261" r:id="rId7"/>
    <p:sldId id="266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4" autoAdjust="0"/>
    <p:restoredTop sz="92781" autoAdjust="0"/>
  </p:normalViewPr>
  <p:slideViewPr>
    <p:cSldViewPr>
      <p:cViewPr>
        <p:scale>
          <a:sx n="66" d="100"/>
          <a:sy n="66" d="100"/>
        </p:scale>
        <p:origin x="-2490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735A6-2C84-4FF4-BEDA-6BE286FAFE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5BF71-BA9E-4CA4-A13E-750257EA2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8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r>
              <a:rPr lang="en-US" baseline="0" dirty="0" smtClean="0"/>
              <a:t> SLIDE- Epic will show when telling the story about the patient to set the stage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73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 show afte</a:t>
            </a:r>
            <a:r>
              <a:rPr lang="en-US" baseline="0" dirty="0" smtClean="0"/>
              <a:t>r HealthFusion demos the receipt/response to our Direct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22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r>
              <a:rPr lang="en-US" baseline="0" dirty="0" smtClean="0"/>
              <a:t> SLIDE- Epic will show when telling the story about the patient to set the stage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73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 show afte</a:t>
            </a:r>
            <a:r>
              <a:rPr lang="en-US" baseline="0" dirty="0" smtClean="0"/>
              <a:t>r </a:t>
            </a:r>
            <a:r>
              <a:rPr lang="en-US" baseline="0" dirty="0" err="1" smtClean="0"/>
              <a:t>NetSmart</a:t>
            </a:r>
            <a:r>
              <a:rPr lang="en-US" baseline="0" dirty="0" smtClean="0"/>
              <a:t> demos the receipt/response to our Direct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22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r>
              <a:rPr lang="en-US" baseline="0" dirty="0" smtClean="0"/>
              <a:t> SLIDE- Epic will show when telling the story about the patient to set the stage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7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 show afte</a:t>
            </a:r>
            <a:r>
              <a:rPr lang="en-US" baseline="0" dirty="0" smtClean="0"/>
              <a:t>r MEDITECH demos the receipt/response to our Direct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22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</a:t>
            </a:r>
            <a:r>
              <a:rPr lang="en-US" baseline="0" dirty="0" smtClean="0"/>
              <a:t> SLIDE- Epic will show when telling the story about the patient to set the stage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5BF71-BA9E-4CA4-A13E-750257EA2F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7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2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1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98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7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0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83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2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7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2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3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53000"/>
                </a:schemeClr>
              </a:gs>
              <a:gs pos="3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 defTabSz="914354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 descr="Surescripts_no tag-Prin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05" y="6048160"/>
            <a:ext cx="1328053" cy="453563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48715" y="6659995"/>
            <a:ext cx="1211854" cy="1310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54"/>
            <a:r>
              <a:rPr lang="en-US" sz="600" dirty="0">
                <a:solidFill>
                  <a:srgbClr val="A6A6A6"/>
                </a:solidFill>
              </a:rPr>
              <a:t>CONFIDENTIAL &amp; PROPRIETARY</a:t>
            </a:r>
          </a:p>
        </p:txBody>
      </p:sp>
      <p:sp>
        <p:nvSpPr>
          <p:cNvPr id="8" name="Slide Number Placeholder 20"/>
          <p:cNvSpPr txBox="1">
            <a:spLocks/>
          </p:cNvSpPr>
          <p:nvPr userDrawn="1"/>
        </p:nvSpPr>
        <p:spPr>
          <a:xfrm>
            <a:off x="3906412" y="6624478"/>
            <a:ext cx="1333500" cy="175260"/>
          </a:xfrm>
          <a:prstGeom prst="rect">
            <a:avLst/>
          </a:prstGeom>
        </p:spPr>
        <p:txBody>
          <a:bodyPr lIns="64008" tIns="32004" rIns="64008" bIns="32004"/>
          <a:lstStyle>
            <a:defPPr>
              <a:defRPr lang="en-US"/>
            </a:defPPr>
            <a:lvl1pPr marL="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311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622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933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1244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6555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1866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4882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D5E9F92-CED8-49BD-BAE6-430EA57FA8A5}" type="slidenum">
              <a:rPr lang="en-US" sz="600" smtClean="0">
                <a:solidFill>
                  <a:srgbClr val="A6A6A6"/>
                </a:solidFill>
              </a:rPr>
              <a:pPr algn="ctr"/>
              <a:t>‹#›</a:t>
            </a:fld>
            <a:endParaRPr lang="en-US" sz="600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61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21000"/>
                </a:schemeClr>
              </a:gs>
              <a:gs pos="3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 defTabSz="914354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48715" y="6659995"/>
            <a:ext cx="1211854" cy="1310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54"/>
            <a:r>
              <a:rPr lang="en-US" sz="600" dirty="0">
                <a:solidFill>
                  <a:srgbClr val="A6A6A6"/>
                </a:solidFill>
              </a:rPr>
              <a:t>CONFIDENTIAL &amp; PROPRIETARY</a:t>
            </a:r>
          </a:p>
        </p:txBody>
      </p:sp>
      <p:sp>
        <p:nvSpPr>
          <p:cNvPr id="8" name="Slide Number Placeholder 20"/>
          <p:cNvSpPr txBox="1">
            <a:spLocks/>
          </p:cNvSpPr>
          <p:nvPr userDrawn="1"/>
        </p:nvSpPr>
        <p:spPr>
          <a:xfrm>
            <a:off x="3906412" y="6624478"/>
            <a:ext cx="1333500" cy="175260"/>
          </a:xfrm>
          <a:prstGeom prst="rect">
            <a:avLst/>
          </a:prstGeom>
        </p:spPr>
        <p:txBody>
          <a:bodyPr lIns="64008" tIns="32004" rIns="64008" bIns="32004"/>
          <a:lstStyle>
            <a:defPPr>
              <a:defRPr lang="en-US"/>
            </a:defPPr>
            <a:lvl1pPr marL="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311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6220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5933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1244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6555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1866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1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4882" algn="l" defTabSz="1306220" rtl="0" eaLnBrk="1" latinLnBrk="0" hangingPunct="1"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D5E9F92-CED8-49BD-BAE6-430EA57FA8A5}" type="slidenum">
              <a:rPr lang="en-US" sz="600" smtClean="0">
                <a:solidFill>
                  <a:srgbClr val="A6A6A6"/>
                </a:solidFill>
              </a:rPr>
              <a:pPr algn="ctr"/>
              <a:t>‹#›</a:t>
            </a:fld>
            <a:endParaRPr lang="en-US" sz="600" dirty="0">
              <a:solidFill>
                <a:srgbClr val="A6A6A6"/>
              </a:solidFill>
            </a:endParaRPr>
          </a:p>
        </p:txBody>
      </p:sp>
      <p:pic>
        <p:nvPicPr>
          <p:cNvPr id="9" name="Picture 8" descr="Surescripts_no tag-Print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05" y="6048160"/>
            <a:ext cx="1328053" cy="45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21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1014034" y="2996556"/>
            <a:ext cx="8146164" cy="170504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defTabSz="914354"/>
            <a:endParaRPr lang="en-US" sz="2500" dirty="0">
              <a:solidFill>
                <a:prstClr val="white"/>
              </a:solidFill>
            </a:endParaRPr>
          </a:p>
        </p:txBody>
      </p:sp>
      <p:pic>
        <p:nvPicPr>
          <p:cNvPr id="12" name="Picture 11" descr="Surescripts_no tag-Prin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887" y="5720036"/>
            <a:ext cx="2000448" cy="6832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5353" y="1277369"/>
            <a:ext cx="7106046" cy="1471083"/>
          </a:xfrm>
          <a:prstGeom prst="rect">
            <a:avLst/>
          </a:prstGeom>
        </p:spPr>
        <p:txBody>
          <a:bodyPr lIns="64008" tIns="32004" rIns="64008" bIns="32004" anchor="b" anchorCtr="0">
            <a:normAutofit/>
          </a:bodyPr>
          <a:lstStyle>
            <a:lvl1pPr algn="l">
              <a:defRPr sz="3400" b="1">
                <a:solidFill>
                  <a:srgbClr val="0080A9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1553" y="3181189"/>
            <a:ext cx="6401594" cy="1385095"/>
          </a:xfrm>
          <a:prstGeom prst="rect">
            <a:avLst/>
          </a:prstGeom>
        </p:spPr>
        <p:txBody>
          <a:bodyPr lIns="64008" tIns="32004" rIns="64008" bIns="32004"/>
          <a:lstStyle>
            <a:lvl1pPr marL="0" indent="0" algn="l">
              <a:buNone/>
              <a:defRPr>
                <a:solidFill>
                  <a:schemeClr val="bg1"/>
                </a:solidFill>
                <a:latin typeface="Arial"/>
                <a:cs typeface="Arial"/>
              </a:defRPr>
            </a:lvl1pPr>
            <a:lvl2pPr marL="320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4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242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331C6-16B5-4A26-B5D1-BAE0058935D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4C95-7891-4561-A8CC-B723AAB8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9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21000"/>
                </a:schemeClr>
              </a:gs>
              <a:gs pos="3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32004" rIns="64008" bIns="32004" rtlCol="0" anchor="ctr"/>
          <a:lstStyle/>
          <a:p>
            <a:pPr algn="ctr" defTabSz="914354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354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rgbClr val="0080A9"/>
          </a:solidFill>
          <a:latin typeface="+mj-lt"/>
          <a:ea typeface="+mj-ea"/>
          <a:cs typeface="+mj-cs"/>
        </a:defRPr>
      </a:lvl1pPr>
    </p:titleStyle>
    <p:bodyStyle>
      <a:lvl1pPr marL="283450" indent="-283450" algn="l" defTabSz="914354" rtl="0" eaLnBrk="1" latinLnBrk="0" hangingPunct="1">
        <a:spcBef>
          <a:spcPts val="1000"/>
        </a:spcBef>
        <a:spcAft>
          <a:spcPts val="1000"/>
        </a:spcAft>
        <a:buClr>
          <a:schemeClr val="accent2"/>
        </a:buClr>
        <a:buFont typeface="Webdings" pitchFamily="18" charset="2"/>
        <a:buChar char="&lt;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21182" indent="-228589" algn="l" defTabSz="914354" rtl="0" eaLnBrk="1" latinLnBrk="0" hangingPunct="1">
        <a:spcBef>
          <a:spcPts val="0"/>
        </a:spcBef>
        <a:spcAft>
          <a:spcPts val="600"/>
        </a:spcAft>
        <a:buClr>
          <a:schemeClr val="accent6">
            <a:lumMod val="75000"/>
          </a:schemeClr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indent="-164584" algn="l" defTabSz="914354" rtl="0" eaLnBrk="1" latinLnBrk="0" hangingPunct="1">
        <a:spcBef>
          <a:spcPts val="0"/>
        </a:spcBef>
        <a:spcAft>
          <a:spcPts val="600"/>
        </a:spcAft>
        <a:buClr>
          <a:schemeClr val="accent6">
            <a:lumMod val="75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4" indent="-173727" algn="l" defTabSz="914354" rtl="0" eaLnBrk="1" latinLnBrk="0" hangingPunct="1">
        <a:spcBef>
          <a:spcPts val="0"/>
        </a:spcBef>
        <a:spcAft>
          <a:spcPts val="600"/>
        </a:spcAft>
        <a:buClr>
          <a:schemeClr val="accent6">
            <a:lumMod val="75000"/>
          </a:schemeClr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8081" indent="-173727" algn="l" defTabSz="914354" rtl="0" eaLnBrk="1" latinLnBrk="0" hangingPunct="1">
        <a:spcBef>
          <a:spcPts val="0"/>
        </a:spcBef>
        <a:spcAft>
          <a:spcPts val="600"/>
        </a:spcAft>
        <a:buClr>
          <a:schemeClr val="accent6">
            <a:lumMod val="75000"/>
          </a:schemeClr>
        </a:buClr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wmf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wmf"/><Relationship Id="rId4" Type="http://schemas.openxmlformats.org/officeDocument/2006/relationships/image" Target="../media/image16.png"/><Relationship Id="rId9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3.jpg"/><Relationship Id="rId5" Type="http://schemas.openxmlformats.org/officeDocument/2006/relationships/image" Target="../media/image8.png"/><Relationship Id="rId10" Type="http://schemas.openxmlformats.org/officeDocument/2006/relationships/image" Target="../media/image22.png"/><Relationship Id="rId4" Type="http://schemas.openxmlformats.org/officeDocument/2006/relationships/image" Target="../media/image5.wmf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wmf"/><Relationship Id="rId4" Type="http://schemas.openxmlformats.org/officeDocument/2006/relationships/image" Target="../media/image16.png"/><Relationship Id="rId9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 smtClean="0"/>
              <a:t>Finding Patient Records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4757" y="-457200"/>
            <a:ext cx="12664813" cy="736377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0549"/>
            <a:ext cx="2190096" cy="2036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713">
            <a:off x="4853023" y="667762"/>
            <a:ext cx="1894322" cy="17422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9355">
            <a:off x="6521375" y="4799126"/>
            <a:ext cx="2483474" cy="23415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1: </a:t>
            </a:r>
            <a:r>
              <a:rPr lang="en-US" sz="2800" b="1" dirty="0" smtClean="0">
                <a:solidFill>
                  <a:schemeClr val="bg1"/>
                </a:solidFill>
              </a:rPr>
              <a:t>Complex Medical Conditions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627577"/>
            <a:ext cx="812394" cy="8123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74" y="5473497"/>
            <a:ext cx="888594" cy="8885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91404"/>
            <a:ext cx="888594" cy="8885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456332"/>
            <a:ext cx="691902" cy="69190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116496" y="2514600"/>
            <a:ext cx="2819400" cy="1928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Theresa Olson</a:t>
            </a:r>
          </a:p>
          <a:p>
            <a:r>
              <a:rPr lang="en-US" sz="1600" dirty="0" smtClean="0"/>
              <a:t>84 year old female</a:t>
            </a:r>
          </a:p>
          <a:p>
            <a:endParaRPr lang="en-US" dirty="0" smtClean="0"/>
          </a:p>
          <a:p>
            <a:r>
              <a:rPr lang="en-US" dirty="0" smtClean="0"/>
              <a:t>Problems:</a:t>
            </a:r>
            <a:endParaRPr lang="en-US" dirty="0"/>
          </a:p>
          <a:p>
            <a:r>
              <a:rPr lang="en-US" sz="1600" dirty="0" smtClean="0"/>
              <a:t>A-Fib, Hypertension, Venous Insufficiency, Depression</a:t>
            </a:r>
            <a:endParaRPr lang="en-US" sz="1600" dirty="0"/>
          </a:p>
        </p:txBody>
      </p:sp>
      <p:sp>
        <p:nvSpPr>
          <p:cNvPr id="27" name="Rounded Rectangle 26"/>
          <p:cNvSpPr/>
          <p:nvPr/>
        </p:nvSpPr>
        <p:spPr>
          <a:xfrm>
            <a:off x="5460595" y="2649263"/>
            <a:ext cx="2745276" cy="2075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Previous </a:t>
            </a:r>
            <a:r>
              <a:rPr lang="en-US" dirty="0" smtClean="0"/>
              <a:t>Visits:</a:t>
            </a:r>
            <a:endParaRPr lang="en-US" dirty="0" smtClean="0"/>
          </a:p>
          <a:p>
            <a:r>
              <a:rPr lang="en-US" sz="1400" dirty="0" smtClean="0"/>
              <a:t>Emergency – FL</a:t>
            </a:r>
          </a:p>
          <a:p>
            <a:r>
              <a:rPr lang="en-US" sz="1400" dirty="0" smtClean="0"/>
              <a:t>Hospital – FL</a:t>
            </a:r>
          </a:p>
          <a:p>
            <a:r>
              <a:rPr lang="en-US" sz="1400" dirty="0" smtClean="0"/>
              <a:t>Family Practice clinic – WI</a:t>
            </a:r>
          </a:p>
          <a:p>
            <a:r>
              <a:rPr lang="en-US" sz="1400" dirty="0" smtClean="0"/>
              <a:t>Cardiology clinic – WI</a:t>
            </a:r>
          </a:p>
          <a:p>
            <a:r>
              <a:rPr lang="en-US" sz="1400" dirty="0" smtClean="0"/>
              <a:t>Mental Health clinic – WI</a:t>
            </a:r>
          </a:p>
          <a:p>
            <a:r>
              <a:rPr lang="en-US" sz="1400" dirty="0" smtClean="0"/>
              <a:t>Wound care </a:t>
            </a:r>
            <a:r>
              <a:rPr lang="en-US" sz="1400" dirty="0" smtClean="0"/>
              <a:t>clinic – WI</a:t>
            </a:r>
          </a:p>
          <a:p>
            <a:r>
              <a:rPr lang="en-US" sz="1400" dirty="0" smtClean="0"/>
              <a:t>Minute clinic - WI</a:t>
            </a:r>
          </a:p>
        </p:txBody>
      </p:sp>
      <p:sp>
        <p:nvSpPr>
          <p:cNvPr id="12" name="Oval 11"/>
          <p:cNvSpPr/>
          <p:nvPr/>
        </p:nvSpPr>
        <p:spPr>
          <a:xfrm>
            <a:off x="762000" y="610452"/>
            <a:ext cx="1895122" cy="2038811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9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 smtClean="0"/>
              <a:t>Finding Patient Records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"/>
            <a:ext cx="9564467" cy="60945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1: </a:t>
            </a:r>
            <a:r>
              <a:rPr lang="en-US" sz="2800" b="1" dirty="0" smtClean="0">
                <a:solidFill>
                  <a:schemeClr val="bg1"/>
                </a:solidFill>
              </a:rPr>
              <a:t>Translating between IHE and Direct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2270918"/>
            <a:ext cx="3001963" cy="300196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14" y="2661267"/>
            <a:ext cx="2464597" cy="2464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03" y="1066800"/>
            <a:ext cx="2996997" cy="2996997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 rot="20591849">
            <a:off x="1842474" y="3042919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117964">
            <a:off x="5521743" y="3074756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9841094">
            <a:off x="1884450" y="3312377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1837490">
            <a:off x="5457786" y="3415387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993463">
            <a:off x="5610730" y="2648830"/>
            <a:ext cx="1444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Direct Message Document Request</a:t>
            </a:r>
            <a:endParaRPr lang="en-US" sz="1100" b="1" dirty="0"/>
          </a:p>
        </p:txBody>
      </p:sp>
      <p:sp>
        <p:nvSpPr>
          <p:cNvPr id="35" name="TextBox 34"/>
          <p:cNvSpPr txBox="1"/>
          <p:nvPr/>
        </p:nvSpPr>
        <p:spPr>
          <a:xfrm rot="993463">
            <a:off x="5336492" y="3549683"/>
            <a:ext cx="1444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Direct Message </a:t>
            </a:r>
          </a:p>
          <a:p>
            <a:pPr algn="ctr"/>
            <a:r>
              <a:rPr lang="en-US" sz="1100" b="1" dirty="0" smtClean="0"/>
              <a:t>Reply with Document</a:t>
            </a:r>
            <a:endParaRPr lang="en-US" sz="1100" b="1" dirty="0"/>
          </a:p>
        </p:txBody>
      </p:sp>
      <p:sp>
        <p:nvSpPr>
          <p:cNvPr id="36" name="TextBox 35"/>
          <p:cNvSpPr txBox="1"/>
          <p:nvPr/>
        </p:nvSpPr>
        <p:spPr>
          <a:xfrm rot="20661487">
            <a:off x="1761121" y="2747429"/>
            <a:ext cx="1444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XCA ITI-38 Query</a:t>
            </a:r>
            <a:endParaRPr lang="en-US" sz="1100" b="1" dirty="0"/>
          </a:p>
        </p:txBody>
      </p:sp>
      <p:sp>
        <p:nvSpPr>
          <p:cNvPr id="37" name="TextBox 36"/>
          <p:cNvSpPr txBox="1"/>
          <p:nvPr/>
        </p:nvSpPr>
        <p:spPr>
          <a:xfrm rot="20661487">
            <a:off x="1769657" y="3405892"/>
            <a:ext cx="22157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XDR ITI-41</a:t>
            </a:r>
          </a:p>
          <a:p>
            <a:pPr algn="ctr"/>
            <a:r>
              <a:rPr lang="en-US" sz="1100" b="1" dirty="0" smtClean="0"/>
              <a:t>Provide &amp; Register Document</a:t>
            </a:r>
            <a:endParaRPr lang="en-US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953413" y="838200"/>
            <a:ext cx="30663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Surescripts</a:t>
            </a:r>
          </a:p>
          <a:p>
            <a:pPr algn="ctr"/>
            <a:r>
              <a:rPr lang="en-US" b="1" dirty="0" smtClean="0"/>
              <a:t>Record Locator and Exchange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408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1447800"/>
            <a:ext cx="18448046" cy="107263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7919">
            <a:off x="-708800" y="1261220"/>
            <a:ext cx="5165589" cy="470916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2: </a:t>
            </a:r>
            <a:r>
              <a:rPr lang="en-US" sz="2800" b="1" dirty="0" smtClean="0">
                <a:solidFill>
                  <a:schemeClr val="bg1"/>
                </a:solidFill>
              </a:rPr>
              <a:t>Behavioral Health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03" y="5094483"/>
            <a:ext cx="812394" cy="8123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55" y="4501513"/>
            <a:ext cx="888594" cy="8885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860" y="4205889"/>
            <a:ext cx="888594" cy="8885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299" y="4795298"/>
            <a:ext cx="591248" cy="5912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5729168" y="2895600"/>
            <a:ext cx="2819400" cy="1928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Joseph Anderson</a:t>
            </a:r>
          </a:p>
          <a:p>
            <a:r>
              <a:rPr lang="en-US" sz="1600" dirty="0" smtClean="0"/>
              <a:t>63 year old male</a:t>
            </a:r>
          </a:p>
          <a:p>
            <a:endParaRPr lang="en-US" dirty="0" smtClean="0"/>
          </a:p>
          <a:p>
            <a:r>
              <a:rPr lang="en-US" dirty="0" smtClean="0"/>
              <a:t>Problems:</a:t>
            </a:r>
            <a:endParaRPr lang="en-US" dirty="0"/>
          </a:p>
          <a:p>
            <a:r>
              <a:rPr lang="en-US" sz="1600" dirty="0" smtClean="0"/>
              <a:t>Paranoid Schizophrenia, Diabetes</a:t>
            </a:r>
            <a:endParaRPr lang="en-US" sz="1600" dirty="0"/>
          </a:p>
        </p:txBody>
      </p:sp>
      <p:sp>
        <p:nvSpPr>
          <p:cNvPr id="27" name="Rounded Rectangle 26"/>
          <p:cNvSpPr/>
          <p:nvPr/>
        </p:nvSpPr>
        <p:spPr>
          <a:xfrm>
            <a:off x="2362200" y="1078824"/>
            <a:ext cx="3081179" cy="17774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Previous </a:t>
            </a:r>
            <a:r>
              <a:rPr lang="en-US" dirty="0" smtClean="0"/>
              <a:t>Visits:</a:t>
            </a:r>
            <a:endParaRPr lang="en-US" dirty="0" smtClean="0"/>
          </a:p>
          <a:p>
            <a:r>
              <a:rPr lang="en-US" sz="1400" dirty="0" smtClean="0"/>
              <a:t>Psychiatric  hospital – San Diego</a:t>
            </a:r>
          </a:p>
          <a:p>
            <a:r>
              <a:rPr lang="en-US" sz="1400" dirty="0" smtClean="0"/>
              <a:t>Mental health clinic – Los Angeles</a:t>
            </a:r>
          </a:p>
          <a:p>
            <a:r>
              <a:rPr lang="en-US" sz="1400" dirty="0" smtClean="0"/>
              <a:t>Emergency – Los Angeles</a:t>
            </a:r>
          </a:p>
          <a:p>
            <a:r>
              <a:rPr lang="en-US" sz="1400" dirty="0" smtClean="0"/>
              <a:t>Emergency – Santa Monica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0" y="1078824"/>
            <a:ext cx="1690568" cy="2121576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953000" y="6529387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>
                <a:solidFill>
                  <a:schemeClr val="bg1"/>
                </a:solidFill>
              </a:rPr>
              <a:t>Finding Patient </a:t>
            </a:r>
            <a:r>
              <a:rPr lang="en-US" b="1" dirty="0" smtClean="0">
                <a:solidFill>
                  <a:schemeClr val="bg1"/>
                </a:solidFill>
              </a:rPr>
              <a:t>Records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403" y="4351001"/>
            <a:ext cx="888594" cy="88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7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 smtClean="0"/>
              <a:t>Finding Patient Records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"/>
            <a:ext cx="9564467" cy="60945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3: </a:t>
            </a:r>
            <a:r>
              <a:rPr lang="en-US" sz="2800" b="1" dirty="0" smtClean="0">
                <a:solidFill>
                  <a:schemeClr val="bg1"/>
                </a:solidFill>
              </a:rPr>
              <a:t>Translating between IHE and Direct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382" y="3180038"/>
            <a:ext cx="3001963" cy="30019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37" y="1253629"/>
            <a:ext cx="2996997" cy="299699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 rot="20408456">
            <a:off x="5061215" y="1755377"/>
            <a:ext cx="1718658" cy="1331740"/>
            <a:chOff x="5336492" y="2648830"/>
            <a:chExt cx="1718658" cy="1331740"/>
          </a:xfrm>
        </p:grpSpPr>
        <p:sp>
          <p:nvSpPr>
            <p:cNvPr id="28" name="Right Arrow 27"/>
            <p:cNvSpPr/>
            <p:nvPr/>
          </p:nvSpPr>
          <p:spPr>
            <a:xfrm rot="1117964">
              <a:off x="5521743" y="3074756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Arrow 29"/>
            <p:cNvSpPr/>
            <p:nvPr/>
          </p:nvSpPr>
          <p:spPr>
            <a:xfrm rot="11837490">
              <a:off x="5457786" y="3415387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 rot="993463">
              <a:off x="5610730" y="2648830"/>
              <a:ext cx="14444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Direct Message Document Request</a:t>
              </a:r>
              <a:endParaRPr lang="en-US" sz="11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993463">
              <a:off x="5336492" y="3549683"/>
              <a:ext cx="14444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Direct Message </a:t>
              </a:r>
            </a:p>
            <a:p>
              <a:pPr algn="ctr"/>
              <a:r>
                <a:rPr lang="en-US" sz="1100" b="1" dirty="0" smtClean="0"/>
                <a:t>Reply with Document</a:t>
              </a:r>
              <a:endParaRPr lang="en-US" sz="11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 rot="20604496">
            <a:off x="1481462" y="3189886"/>
            <a:ext cx="2193797" cy="1089350"/>
            <a:chOff x="1761121" y="2747429"/>
            <a:chExt cx="2224334" cy="1089350"/>
          </a:xfrm>
        </p:grpSpPr>
        <p:sp>
          <p:nvSpPr>
            <p:cNvPr id="18" name="Right Arrow 17"/>
            <p:cNvSpPr/>
            <p:nvPr/>
          </p:nvSpPr>
          <p:spPr>
            <a:xfrm rot="20591849">
              <a:off x="1842474" y="3042919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 rot="9841094">
              <a:off x="1884450" y="3312377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 rot="20661487">
              <a:off x="1761121" y="2747429"/>
              <a:ext cx="14444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XCA ITI-38 Query</a:t>
              </a:r>
              <a:endParaRPr lang="en-US" sz="11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 rot="20661487">
              <a:off x="1769657" y="3405892"/>
              <a:ext cx="22157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XDR ITI-41</a:t>
              </a:r>
            </a:p>
            <a:p>
              <a:pPr algn="ctr"/>
              <a:r>
                <a:rPr lang="en-US" sz="1100" b="1" dirty="0" smtClean="0"/>
                <a:t>Provide &amp; Register Document</a:t>
              </a:r>
              <a:endParaRPr lang="en-US" sz="1100" b="1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348901" y="846892"/>
            <a:ext cx="30663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Surescripts</a:t>
            </a:r>
          </a:p>
          <a:p>
            <a:pPr algn="ctr"/>
            <a:r>
              <a:rPr lang="en-US" b="1" dirty="0" smtClean="0"/>
              <a:t>Record Locator and Exchange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768" y="1076000"/>
            <a:ext cx="2521205" cy="252120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94" y="3784388"/>
            <a:ext cx="1723661" cy="1723661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 rot="450630">
            <a:off x="4633295" y="3351929"/>
            <a:ext cx="1718658" cy="1331740"/>
            <a:chOff x="5336492" y="2648830"/>
            <a:chExt cx="1718658" cy="1331740"/>
          </a:xfrm>
        </p:grpSpPr>
        <p:sp>
          <p:nvSpPr>
            <p:cNvPr id="25" name="Right Arrow 24"/>
            <p:cNvSpPr/>
            <p:nvPr/>
          </p:nvSpPr>
          <p:spPr>
            <a:xfrm rot="1117964">
              <a:off x="5521743" y="3074756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 rot="11837490">
              <a:off x="5457786" y="3415387"/>
              <a:ext cx="1478517" cy="14447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 rot="993463">
              <a:off x="5610730" y="2648830"/>
              <a:ext cx="14444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Direct Message Document Request</a:t>
              </a:r>
              <a:endParaRPr lang="en-US" sz="11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 rot="993463">
              <a:off x="5336492" y="3549683"/>
              <a:ext cx="14444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Direct Message </a:t>
              </a:r>
            </a:p>
            <a:p>
              <a:pPr algn="ctr"/>
              <a:r>
                <a:rPr lang="en-US" sz="1100" b="1" dirty="0" smtClean="0"/>
                <a:t>Reply with Document</a:t>
              </a:r>
              <a:endParaRPr lang="en-U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361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 smtClean="0"/>
              <a:t>Finding Patient Records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76999" y="-3092406"/>
            <a:ext cx="17197056" cy="999897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9355">
            <a:off x="5065464" y="4028833"/>
            <a:ext cx="3341866" cy="31508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3: </a:t>
            </a:r>
            <a:r>
              <a:rPr lang="en-US" sz="2800" b="1" dirty="0" smtClean="0">
                <a:solidFill>
                  <a:schemeClr val="bg1"/>
                </a:solidFill>
              </a:rPr>
              <a:t>Labor &amp; Delivery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12444"/>
            <a:ext cx="812394" cy="8123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410200"/>
            <a:ext cx="888594" cy="8885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994" y="3109842"/>
            <a:ext cx="605203" cy="605203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5415440" y="893862"/>
            <a:ext cx="2362200" cy="1676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Previous </a:t>
            </a:r>
            <a:r>
              <a:rPr lang="en-US" dirty="0" smtClean="0"/>
              <a:t>Visits:</a:t>
            </a:r>
            <a:endParaRPr lang="en-US" dirty="0" smtClean="0"/>
          </a:p>
          <a:p>
            <a:r>
              <a:rPr lang="en-US" sz="1400" dirty="0" smtClean="0"/>
              <a:t>Hospital – GA</a:t>
            </a:r>
          </a:p>
          <a:p>
            <a:r>
              <a:rPr lang="en-US" sz="1400" dirty="0" smtClean="0"/>
              <a:t>OBGYN clinic – SC</a:t>
            </a:r>
          </a:p>
          <a:p>
            <a:r>
              <a:rPr lang="en-US" sz="1400" dirty="0" smtClean="0"/>
              <a:t>Urgent Care – FL</a:t>
            </a:r>
          </a:p>
          <a:p>
            <a:r>
              <a:rPr lang="en-US" sz="1400" dirty="0" smtClean="0"/>
              <a:t>OBGYN clinic – GA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598" y="2971800"/>
            <a:ext cx="605203" cy="605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4312">
            <a:off x="5494813" y="2695126"/>
            <a:ext cx="2250574" cy="22137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8644">
            <a:off x="6213184" y="2250784"/>
            <a:ext cx="2298078" cy="229807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116496" y="2514600"/>
            <a:ext cx="2819400" cy="1928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Jennifer Miller</a:t>
            </a:r>
          </a:p>
          <a:p>
            <a:r>
              <a:rPr lang="en-US" sz="1600" dirty="0" smtClean="0"/>
              <a:t>36 year old female</a:t>
            </a:r>
          </a:p>
          <a:p>
            <a:endParaRPr lang="en-US" dirty="0" smtClean="0"/>
          </a:p>
          <a:p>
            <a:r>
              <a:rPr lang="en-US" dirty="0" smtClean="0"/>
              <a:t>Problems:</a:t>
            </a:r>
            <a:endParaRPr lang="en-US" dirty="0"/>
          </a:p>
          <a:p>
            <a:r>
              <a:rPr lang="en-US" sz="1600" dirty="0" smtClean="0"/>
              <a:t>Pregnancy</a:t>
            </a:r>
            <a:endParaRPr lang="en-US" sz="1600" dirty="0"/>
          </a:p>
        </p:txBody>
      </p:sp>
      <p:sp>
        <p:nvSpPr>
          <p:cNvPr id="12" name="Oval 11"/>
          <p:cNvSpPr/>
          <p:nvPr/>
        </p:nvSpPr>
        <p:spPr>
          <a:xfrm>
            <a:off x="609600" y="551137"/>
            <a:ext cx="2047522" cy="2192063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7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4076700"/>
            <a:ext cx="6908800" cy="17526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 smtClean="0"/>
              <a:t>Finding Patient Records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"/>
            <a:ext cx="9564467" cy="60945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3: </a:t>
            </a:r>
            <a:r>
              <a:rPr lang="en-US" sz="2800" b="1" dirty="0" smtClean="0">
                <a:solidFill>
                  <a:schemeClr val="bg1"/>
                </a:solidFill>
              </a:rPr>
              <a:t>Translating between IHE and Direct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9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275346"/>
            <a:ext cx="3001963" cy="30019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03" y="1066800"/>
            <a:ext cx="2996997" cy="2996997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 rot="20591849">
            <a:off x="1842474" y="3042919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117964">
            <a:off x="5521743" y="3074756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9841094">
            <a:off x="1884450" y="3312377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1837490">
            <a:off x="5457786" y="3415387"/>
            <a:ext cx="1478517" cy="14447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993463">
            <a:off x="5610730" y="2648830"/>
            <a:ext cx="1444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Direct Message Document Request</a:t>
            </a:r>
            <a:endParaRPr lang="en-US" sz="1100" b="1" dirty="0"/>
          </a:p>
        </p:txBody>
      </p:sp>
      <p:sp>
        <p:nvSpPr>
          <p:cNvPr id="35" name="TextBox 34"/>
          <p:cNvSpPr txBox="1"/>
          <p:nvPr/>
        </p:nvSpPr>
        <p:spPr>
          <a:xfrm rot="993463">
            <a:off x="5336492" y="3549683"/>
            <a:ext cx="1444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Direct Message </a:t>
            </a:r>
          </a:p>
          <a:p>
            <a:pPr algn="ctr"/>
            <a:r>
              <a:rPr lang="en-US" sz="1100" b="1" dirty="0" smtClean="0"/>
              <a:t>Reply with Document</a:t>
            </a:r>
            <a:endParaRPr lang="en-US" sz="1100" b="1" dirty="0"/>
          </a:p>
        </p:txBody>
      </p:sp>
      <p:sp>
        <p:nvSpPr>
          <p:cNvPr id="36" name="TextBox 35"/>
          <p:cNvSpPr txBox="1"/>
          <p:nvPr/>
        </p:nvSpPr>
        <p:spPr>
          <a:xfrm rot="20661487">
            <a:off x="1761121" y="2747429"/>
            <a:ext cx="1444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XCA ITI-38 Query</a:t>
            </a:r>
            <a:endParaRPr lang="en-US" sz="1100" b="1" dirty="0"/>
          </a:p>
        </p:txBody>
      </p:sp>
      <p:sp>
        <p:nvSpPr>
          <p:cNvPr id="37" name="TextBox 36"/>
          <p:cNvSpPr txBox="1"/>
          <p:nvPr/>
        </p:nvSpPr>
        <p:spPr>
          <a:xfrm rot="20661487">
            <a:off x="1769657" y="3405892"/>
            <a:ext cx="22157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XDR ITI-41</a:t>
            </a:r>
          </a:p>
          <a:p>
            <a:pPr algn="ctr"/>
            <a:r>
              <a:rPr lang="en-US" sz="1100" b="1" dirty="0" smtClean="0"/>
              <a:t>Provide &amp; Register Document</a:t>
            </a:r>
            <a:endParaRPr lang="en-US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953413" y="838200"/>
            <a:ext cx="30663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Surescripts</a:t>
            </a:r>
          </a:p>
          <a:p>
            <a:pPr algn="ctr"/>
            <a:r>
              <a:rPr lang="en-US" b="1" dirty="0" smtClean="0"/>
              <a:t>Record Locator and Exchange</a:t>
            </a:r>
            <a:endParaRPr lang="en-US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332" y="2227020"/>
            <a:ext cx="3038932" cy="303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5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D8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99822" y="6486525"/>
            <a:ext cx="7744178" cy="371475"/>
          </a:xfrm>
          <a:prstGeom prst="rect">
            <a:avLst/>
          </a:prstGeom>
          <a:solidFill>
            <a:srgbClr val="717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363147"/>
            <a:ext cx="18448046" cy="107263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3815">
            <a:off x="-705955" y="2411115"/>
            <a:ext cx="5090166" cy="464041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86525"/>
            <a:ext cx="1524000" cy="371475"/>
          </a:xfrm>
          <a:prstGeom prst="rect">
            <a:avLst/>
          </a:prstGeom>
          <a:solidFill>
            <a:srgbClr val="BDBF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 descr="C:\artwork\Pegasus-Productions\Pegasus medical logos\HIMSS_Logo bug white.e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" y="6529387"/>
            <a:ext cx="1399822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4" cy="476250"/>
          </a:xfrm>
        </p:spPr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Scenario 4: </a:t>
            </a:r>
            <a:r>
              <a:rPr lang="en-US" sz="2800" b="1" dirty="0" smtClean="0">
                <a:solidFill>
                  <a:schemeClr val="bg1"/>
                </a:solidFill>
              </a:rPr>
              <a:t>Pediatric Specialist Referral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415574"/>
            <a:ext cx="888594" cy="888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2253">
            <a:off x="865469" y="-593187"/>
            <a:ext cx="3183524" cy="284385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65" y="0"/>
            <a:ext cx="888594" cy="8885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38" y="533114"/>
            <a:ext cx="591248" cy="5912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019800" y="2623716"/>
            <a:ext cx="2819400" cy="1928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Julie Ryan</a:t>
            </a:r>
          </a:p>
          <a:p>
            <a:r>
              <a:rPr lang="en-US" dirty="0"/>
              <a:t>8 month old female</a:t>
            </a:r>
          </a:p>
          <a:p>
            <a:endParaRPr lang="en-US" dirty="0"/>
          </a:p>
          <a:p>
            <a:r>
              <a:rPr lang="en-US" dirty="0" smtClean="0"/>
              <a:t>Problems:</a:t>
            </a:r>
            <a:endParaRPr lang="en-US" dirty="0"/>
          </a:p>
          <a:p>
            <a:r>
              <a:rPr lang="en-US" dirty="0"/>
              <a:t>Wheezing, cough, congestion, reflux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641138" y="2162629"/>
            <a:ext cx="2242979" cy="17054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Previous </a:t>
            </a:r>
            <a:r>
              <a:rPr lang="en-US" dirty="0" smtClean="0"/>
              <a:t>Visits:</a:t>
            </a:r>
            <a:endParaRPr lang="en-US" dirty="0" smtClean="0"/>
          </a:p>
          <a:p>
            <a:r>
              <a:rPr lang="en-US" sz="1400" dirty="0" smtClean="0"/>
              <a:t>Urgent Care – WA</a:t>
            </a:r>
          </a:p>
          <a:p>
            <a:r>
              <a:rPr lang="en-US" sz="1400" dirty="0" smtClean="0"/>
              <a:t>Urgent Care – CA</a:t>
            </a:r>
          </a:p>
          <a:p>
            <a:r>
              <a:rPr lang="en-US" sz="1400" dirty="0" smtClean="0"/>
              <a:t>Pediatric clinic – 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6529387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Location Query: </a:t>
            </a:r>
            <a:r>
              <a:rPr lang="en-US" b="1" dirty="0">
                <a:solidFill>
                  <a:schemeClr val="bg1"/>
                </a:solidFill>
              </a:rPr>
              <a:t>Finding Patient </a:t>
            </a:r>
            <a:r>
              <a:rPr lang="en-US" b="1" dirty="0" smtClean="0">
                <a:solidFill>
                  <a:schemeClr val="bg1"/>
                </a:solidFill>
              </a:rPr>
              <a:t>Records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012214" y="1085981"/>
            <a:ext cx="2019300" cy="1918476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1" y="298611"/>
            <a:ext cx="591248" cy="59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urescriptsPPTTemplate-0112-v1">
  <a:themeElements>
    <a:clrScheme name="Custom 4">
      <a:dk1>
        <a:sysClr val="windowText" lastClr="000000"/>
      </a:dk1>
      <a:lt1>
        <a:sysClr val="window" lastClr="FFFFFF"/>
      </a:lt1>
      <a:dk2>
        <a:srgbClr val="0080A9"/>
      </a:dk2>
      <a:lt2>
        <a:srgbClr val="EEECE1"/>
      </a:lt2>
      <a:accent1>
        <a:srgbClr val="0080A9"/>
      </a:accent1>
      <a:accent2>
        <a:srgbClr val="F89F1D"/>
      </a:accent2>
      <a:accent3>
        <a:srgbClr val="939598"/>
      </a:accent3>
      <a:accent4>
        <a:srgbClr val="477541"/>
      </a:accent4>
      <a:accent5>
        <a:srgbClr val="194469"/>
      </a:accent5>
      <a:accent6>
        <a:srgbClr val="EF8200"/>
      </a:accent6>
      <a:hlink>
        <a:srgbClr val="0080A9"/>
      </a:hlink>
      <a:folHlink>
        <a:srgbClr val="477541"/>
      </a:folHlink>
    </a:clrScheme>
    <a:fontScheme name="Surescrip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noAutofit/>
      </a:bodyPr>
      <a:lstStyle>
        <a:defPPr algn="ctr">
          <a:lnSpc>
            <a:spcPct val="90000"/>
          </a:lnSpc>
          <a:buClr>
            <a:schemeClr val="accent2"/>
          </a:buClr>
          <a:defRPr sz="12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410</Words>
  <Application>Microsoft Office PowerPoint</Application>
  <PresentationFormat>On-screen Show (4:3)</PresentationFormat>
  <Paragraphs>97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1_SurescriptsPPTTemplate-0112-v1</vt:lpstr>
      <vt:lpstr>Scenario 1: Complex Medical Conditions</vt:lpstr>
      <vt:lpstr>Scenario 1: Translating between IHE and Direct</vt:lpstr>
      <vt:lpstr>Scenario 2: Behavioral Health</vt:lpstr>
      <vt:lpstr>Scenario 3: Translating between IHE and Direct</vt:lpstr>
      <vt:lpstr>Scenario 3: Labor &amp; Delivery</vt:lpstr>
      <vt:lpstr>Scenario 3: Translating between IHE and Direct</vt:lpstr>
      <vt:lpstr>Scenario 4: Pediatric Specialist Referral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Bundy, Kelly</dc:creator>
  <cp:lastModifiedBy>Bundy, Kelly</cp:lastModifiedBy>
  <cp:revision>32</cp:revision>
  <dcterms:created xsi:type="dcterms:W3CDTF">2014-02-18T15:57:55Z</dcterms:created>
  <dcterms:modified xsi:type="dcterms:W3CDTF">2014-02-20T17:08:14Z</dcterms:modified>
</cp:coreProperties>
</file>